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1" r:id="rId3"/>
    <p:sldId id="258" r:id="rId4"/>
    <p:sldId id="259" r:id="rId5"/>
    <p:sldId id="257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4F483-E180-4727-93C7-5A8B146E5436}" type="datetimeFigureOut">
              <a:rPr lang="en-US" smtClean="0"/>
              <a:pPr/>
              <a:t>2/9/2010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E888D-7E40-439D-94DF-2A140BE8837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4F483-E180-4727-93C7-5A8B146E5436}" type="datetimeFigureOut">
              <a:rPr lang="en-US" smtClean="0"/>
              <a:pPr/>
              <a:t>2/9/2010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E888D-7E40-439D-94DF-2A140BE883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4F483-E180-4727-93C7-5A8B146E5436}" type="datetimeFigureOut">
              <a:rPr lang="en-US" smtClean="0"/>
              <a:pPr/>
              <a:t>2/9/2010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E888D-7E40-439D-94DF-2A140BE883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4F483-E180-4727-93C7-5A8B146E5436}" type="datetimeFigureOut">
              <a:rPr lang="en-US" smtClean="0"/>
              <a:pPr/>
              <a:t>2/9/2010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E888D-7E40-439D-94DF-2A140BE883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4F483-E180-4727-93C7-5A8B146E5436}" type="datetimeFigureOut">
              <a:rPr lang="en-US" smtClean="0"/>
              <a:pPr/>
              <a:t>2/9/2010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E888D-7E40-439D-94DF-2A140BE883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4F483-E180-4727-93C7-5A8B146E5436}" type="datetimeFigureOut">
              <a:rPr lang="en-US" smtClean="0"/>
              <a:pPr/>
              <a:t>2/9/2010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E888D-7E40-439D-94DF-2A140BE883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4F483-E180-4727-93C7-5A8B146E5436}" type="datetimeFigureOut">
              <a:rPr lang="en-US" smtClean="0"/>
              <a:pPr/>
              <a:t>2/9/2010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E888D-7E40-439D-94DF-2A140BE883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4F483-E180-4727-93C7-5A8B146E5436}" type="datetimeFigureOut">
              <a:rPr lang="en-US" smtClean="0"/>
              <a:pPr/>
              <a:t>2/9/2010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E888D-7E40-439D-94DF-2A140BE883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4F483-E180-4727-93C7-5A8B146E5436}" type="datetimeFigureOut">
              <a:rPr lang="en-US" smtClean="0"/>
              <a:pPr/>
              <a:t>2/9/2010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E888D-7E40-439D-94DF-2A140BE883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4F483-E180-4727-93C7-5A8B146E5436}" type="datetimeFigureOut">
              <a:rPr lang="en-US" smtClean="0"/>
              <a:pPr/>
              <a:t>2/9/2010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E888D-7E40-439D-94DF-2A140BE8837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3014F483-E180-4727-93C7-5A8B146E5436}" type="datetimeFigureOut">
              <a:rPr lang="en-US" smtClean="0"/>
              <a:pPr/>
              <a:t>2/9/2010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14EE888D-7E40-439D-94DF-2A140BE883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3014F483-E180-4727-93C7-5A8B146E5436}" type="datetimeFigureOut">
              <a:rPr lang="en-US" smtClean="0"/>
              <a:pPr/>
              <a:t>2/9/2010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4EE888D-7E40-439D-94DF-2A140BE8837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00200"/>
            <a:ext cx="8305800" cy="1673352"/>
          </a:xfrm>
        </p:spPr>
        <p:txBody>
          <a:bodyPr/>
          <a:lstStyle/>
          <a:p>
            <a:r>
              <a:rPr lang="en-US" dirty="0" smtClean="0"/>
              <a:t>Qualities of a Greek Tragic Hero</a:t>
            </a:r>
            <a:endParaRPr lang="en-US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Frayer: Tragic Hero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81000" y="1524000"/>
            <a:ext cx="8229600" cy="464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chemeClr val="tx1"/>
                </a:solidFill>
              </a:ln>
            </a:endParaRPr>
          </a:p>
        </p:txBody>
      </p:sp>
      <p:cxnSp>
        <p:nvCxnSpPr>
          <p:cNvPr id="6" name="Straight Connector 5"/>
          <p:cNvCxnSpPr>
            <a:stCxn id="4" idx="0"/>
            <a:endCxn id="4" idx="0"/>
          </p:cNvCxnSpPr>
          <p:nvPr/>
        </p:nvCxnSpPr>
        <p:spPr>
          <a:xfrm rot="5400000" flipH="1" flipV="1">
            <a:off x="4495800" y="1524000"/>
            <a:ext cx="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3124200" y="3200400"/>
            <a:ext cx="2743200" cy="1447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Tragic Hero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6629400" y="3505200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4" idx="1"/>
          </p:cNvCxnSpPr>
          <p:nvPr/>
        </p:nvCxnSpPr>
        <p:spPr>
          <a:xfrm rot="10800000" flipH="1" flipV="1">
            <a:off x="381000" y="3848100"/>
            <a:ext cx="2667000" cy="381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4" idx="0"/>
          </p:cNvCxnSpPr>
          <p:nvPr/>
        </p:nvCxnSpPr>
        <p:spPr>
          <a:xfrm rot="16200000" flipH="1">
            <a:off x="3733800" y="2286000"/>
            <a:ext cx="152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6200000" flipH="1">
            <a:off x="3733800" y="5562600"/>
            <a:ext cx="152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943600" y="4038600"/>
            <a:ext cx="2667000" cy="381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09600" y="1828800"/>
            <a:ext cx="26670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Characteristics of a tragic hero: Major Four</a:t>
            </a:r>
          </a:p>
          <a:p>
            <a:endParaRPr lang="en-US" dirty="0" smtClean="0"/>
          </a:p>
          <a:p>
            <a:r>
              <a:rPr lang="en-US" dirty="0" smtClean="0"/>
              <a:t>Position: ( notes)</a:t>
            </a:r>
          </a:p>
          <a:p>
            <a:r>
              <a:rPr lang="en-US" dirty="0" smtClean="0"/>
              <a:t>Tragic Flaw: (notes)</a:t>
            </a:r>
          </a:p>
          <a:p>
            <a:r>
              <a:rPr lang="en-US" dirty="0" smtClean="0"/>
              <a:t>Reversal: (notes)</a:t>
            </a:r>
          </a:p>
          <a:p>
            <a:r>
              <a:rPr lang="en-US" dirty="0" smtClean="0"/>
              <a:t>Recognition: (notes)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4800600" y="1981200"/>
            <a:ext cx="38100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Vocabulary:</a:t>
            </a:r>
          </a:p>
          <a:p>
            <a:r>
              <a:rPr lang="en-US" dirty="0" smtClean="0"/>
              <a:t>Peripetea:</a:t>
            </a:r>
          </a:p>
          <a:p>
            <a:r>
              <a:rPr lang="en-US" dirty="0" smtClean="0"/>
              <a:t>Hamartia:</a:t>
            </a:r>
          </a:p>
          <a:p>
            <a:r>
              <a:rPr lang="en-US" dirty="0" smtClean="0"/>
              <a:t>Catastrophe:</a:t>
            </a:r>
          </a:p>
          <a:p>
            <a:r>
              <a:rPr lang="en-US" dirty="0" smtClean="0"/>
              <a:t>         Catharsis: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457200" y="3962400"/>
            <a:ext cx="304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Three Great Greek Tragedians: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6019800" y="4191000"/>
            <a:ext cx="21653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Other Characteristics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Tragic Hero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>
                <a:solidFill>
                  <a:schemeClr val="bg1">
                    <a:lumMod val="95000"/>
                  </a:schemeClr>
                </a:solidFill>
                <a:latin typeface="+mj-lt"/>
              </a:rPr>
              <a:t>He discovers his fate or outcome has been brought about his own actions. </a:t>
            </a:r>
          </a:p>
          <a:p>
            <a:r>
              <a:rPr lang="en-US" sz="1800" dirty="0" smtClean="0">
                <a:solidFill>
                  <a:schemeClr val="bg1">
                    <a:lumMod val="95000"/>
                  </a:schemeClr>
                </a:solidFill>
                <a:latin typeface="+mj-lt"/>
              </a:rPr>
              <a:t>His story should arouse fear and pity from the audience. </a:t>
            </a:r>
          </a:p>
          <a:p>
            <a:r>
              <a:rPr lang="en-US" sz="1800" dirty="0" smtClean="0">
                <a:solidFill>
                  <a:schemeClr val="bg1">
                    <a:lumMod val="95000"/>
                  </a:schemeClr>
                </a:solidFill>
                <a:latin typeface="+mj-lt"/>
              </a:rPr>
              <a:t>Ideally, he is a leader of men </a:t>
            </a:r>
          </a:p>
          <a:p>
            <a:r>
              <a:rPr lang="en-US" sz="1800" dirty="0" smtClean="0">
                <a:solidFill>
                  <a:schemeClr val="bg1">
                    <a:lumMod val="95000"/>
                  </a:schemeClr>
                </a:solidFill>
                <a:latin typeface="+mj-lt"/>
              </a:rPr>
              <a:t>He suffers more than what we think he might deserve. </a:t>
            </a:r>
          </a:p>
          <a:p>
            <a:r>
              <a:rPr lang="en-US" sz="1800" dirty="0" smtClean="0">
                <a:solidFill>
                  <a:schemeClr val="bg1">
                    <a:lumMod val="95000"/>
                  </a:schemeClr>
                </a:solidFill>
                <a:latin typeface="+mj-lt"/>
              </a:rPr>
              <a:t>The character is normally good and nearly perfect except for the tragic flaw. </a:t>
            </a:r>
          </a:p>
          <a:p>
            <a:r>
              <a:rPr lang="en-US" sz="1900" dirty="0" smtClean="0">
                <a:solidFill>
                  <a:schemeClr val="bg1">
                    <a:lumMod val="95000"/>
                  </a:schemeClr>
                </a:solidFill>
                <a:latin typeface="+mj-lt"/>
              </a:rPr>
              <a:t>Both internal &amp; external forces can lead to downfall </a:t>
            </a:r>
          </a:p>
          <a:p>
            <a:r>
              <a:rPr sz="1900" dirty="0" smtClean="0">
                <a:solidFill>
                  <a:schemeClr val="bg1">
                    <a:lumMod val="95000"/>
                  </a:schemeClr>
                </a:solidFill>
                <a:latin typeface="+mj-lt"/>
              </a:rPr>
              <a:t>May </a:t>
            </a:r>
            <a:r>
              <a:rPr sz="1900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involve </a:t>
            </a:r>
            <a:r>
              <a:rPr sz="1900" dirty="0" smtClean="0">
                <a:solidFill>
                  <a:schemeClr val="bg1">
                    <a:lumMod val="95000"/>
                  </a:schemeClr>
                </a:solidFill>
                <a:latin typeface="+mj-lt"/>
              </a:rPr>
              <a:t>Hubris</a:t>
            </a:r>
            <a:endParaRPr lang="en-US" sz="1900" dirty="0" smtClean="0">
              <a:solidFill>
                <a:schemeClr val="bg1">
                  <a:lumMod val="95000"/>
                </a:schemeClr>
              </a:solidFill>
              <a:latin typeface="+mj-lt"/>
            </a:endParaRPr>
          </a:p>
          <a:p>
            <a:r>
              <a:rPr lang="en-US" sz="1900" dirty="0" smtClean="0">
                <a:solidFill>
                  <a:schemeClr val="bg1">
                    <a:lumMod val="95000"/>
                  </a:schemeClr>
                </a:solidFill>
                <a:latin typeface="+mj-lt"/>
              </a:rPr>
              <a:t>Error, mistake, or moral defect </a:t>
            </a:r>
          </a:p>
          <a:p>
            <a:pPr lvl="5">
              <a:buNone/>
            </a:pPr>
            <a:r>
              <a:rPr lang="en-US" sz="1900" dirty="0" smtClean="0">
                <a:solidFill>
                  <a:schemeClr val="bg1">
                    <a:lumMod val="95000"/>
                  </a:schemeClr>
                </a:solidFill>
                <a:latin typeface="+mj-lt"/>
              </a:rPr>
              <a:t>“ Wrong Act” </a:t>
            </a:r>
          </a:p>
          <a:p>
            <a:pPr lvl="5">
              <a:buNone/>
            </a:pPr>
            <a:r>
              <a:rPr lang="en-US" sz="1900" dirty="0" smtClean="0">
                <a:solidFill>
                  <a:schemeClr val="bg1">
                    <a:lumMod val="95000"/>
                  </a:schemeClr>
                </a:solidFill>
                <a:latin typeface="+mj-lt"/>
              </a:rPr>
              <a:t>* Circumstances outside of personality and beyond one’s control </a:t>
            </a:r>
          </a:p>
          <a:p>
            <a:pPr lvl="5">
              <a:buNone/>
            </a:pPr>
            <a:r>
              <a:rPr lang="en-US" sz="1900" dirty="0" smtClean="0">
                <a:solidFill>
                  <a:schemeClr val="bg1">
                    <a:lumMod val="95000"/>
                  </a:schemeClr>
                </a:solidFill>
                <a:latin typeface="+mj-lt"/>
              </a:rPr>
              <a:t>“ Misunderstood Acts” </a:t>
            </a:r>
          </a:p>
          <a:p>
            <a:pPr lvl="5">
              <a:buNone/>
            </a:pPr>
            <a:r>
              <a:rPr lang="en-US" sz="1900" dirty="0" smtClean="0">
                <a:solidFill>
                  <a:schemeClr val="bg1">
                    <a:lumMod val="95000"/>
                  </a:schemeClr>
                </a:solidFill>
                <a:latin typeface="+mj-lt"/>
              </a:rPr>
              <a:t>* Acts that overtake &amp; thwart the hero’s </a:t>
            </a:r>
          </a:p>
          <a:p>
            <a:pPr lvl="5">
              <a:buNone/>
            </a:pPr>
            <a:r>
              <a:rPr lang="en-US" sz="1900" dirty="0" smtClean="0">
                <a:solidFill>
                  <a:schemeClr val="bg1">
                    <a:lumMod val="95000"/>
                  </a:schemeClr>
                </a:solidFill>
                <a:latin typeface="+mj-lt"/>
              </a:rPr>
              <a:t>intentions </a:t>
            </a:r>
          </a:p>
          <a:p>
            <a:pPr lvl="5">
              <a:buNone/>
            </a:pPr>
            <a:r>
              <a:rPr lang="en-US" sz="1900" dirty="0" smtClean="0">
                <a:solidFill>
                  <a:schemeClr val="bg1">
                    <a:lumMod val="95000"/>
                  </a:schemeClr>
                </a:solidFill>
                <a:latin typeface="+mj-lt"/>
              </a:rPr>
              <a:t>* Thus, virtue can lead to destruction </a:t>
            </a:r>
          </a:p>
          <a:p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3413562" cy="978408"/>
          </a:xfrm>
        </p:spPr>
        <p:txBody>
          <a:bodyPr>
            <a:normAutofit/>
          </a:bodyPr>
          <a:lstStyle/>
          <a:p>
            <a:r>
              <a:rPr lang="en-US" sz="3200" dirty="0" smtClean="0"/>
              <a:t>Tragic Hero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5920641" cy="4558885"/>
          </a:xfrm>
        </p:spPr>
        <p:txBody>
          <a:bodyPr/>
          <a:lstStyle/>
          <a:p>
            <a:pPr lvl="1">
              <a:buClr>
                <a:schemeClr val="tx2">
                  <a:lumMod val="60000"/>
                  <a:lumOff val="40000"/>
                </a:schemeClr>
              </a:buClr>
            </a:pPr>
            <a:r>
              <a:rPr lang="en-US" sz="1800" dirty="0" smtClean="0">
                <a:solidFill>
                  <a:schemeClr val="bg1">
                    <a:lumMod val="95000"/>
                  </a:schemeClr>
                </a:solidFill>
                <a:latin typeface="+mj-lt"/>
              </a:rPr>
              <a:t>Recognizes who/what he is at the end </a:t>
            </a:r>
          </a:p>
          <a:p>
            <a:pPr lvl="3">
              <a:buClr>
                <a:schemeClr val="tx2">
                  <a:lumMod val="60000"/>
                  <a:lumOff val="40000"/>
                </a:schemeClr>
              </a:buClr>
            </a:pPr>
            <a:r>
              <a:rPr lang="en-US" sz="1800" dirty="0" smtClean="0">
                <a:solidFill>
                  <a:schemeClr val="bg1">
                    <a:lumMod val="95000"/>
                  </a:schemeClr>
                </a:solidFill>
                <a:latin typeface="+mj-lt"/>
              </a:rPr>
              <a:t>Recognizes what is happening </a:t>
            </a:r>
          </a:p>
          <a:p>
            <a:pPr lvl="3">
              <a:buClr>
                <a:schemeClr val="tx2">
                  <a:lumMod val="60000"/>
                  <a:lumOff val="40000"/>
                </a:schemeClr>
              </a:buClr>
            </a:pPr>
            <a:r>
              <a:rPr lang="en-US" sz="1800" dirty="0" smtClean="0">
                <a:solidFill>
                  <a:schemeClr val="bg1">
                    <a:lumMod val="95000"/>
                  </a:schemeClr>
                </a:solidFill>
                <a:latin typeface="+mj-lt"/>
              </a:rPr>
              <a:t>Moment change occurs ( peripeteia ) leads to recognition </a:t>
            </a:r>
          </a:p>
          <a:p>
            <a:pPr lvl="6">
              <a:buClr>
                <a:schemeClr val="tx2">
                  <a:lumMod val="60000"/>
                  <a:lumOff val="40000"/>
                </a:schemeClr>
              </a:buClr>
            </a:pPr>
            <a:r>
              <a:rPr lang="en-US" sz="1600" dirty="0" smtClean="0">
                <a:solidFill>
                  <a:schemeClr val="bg1">
                    <a:lumMod val="95000"/>
                  </a:schemeClr>
                </a:solidFill>
                <a:latin typeface="+mj-lt"/>
              </a:rPr>
              <a:t>Peripeteia: Sudden Change of fortune</a:t>
            </a:r>
          </a:p>
          <a:p>
            <a:r>
              <a:rPr lang="en-US" sz="1800" dirty="0" smtClean="0">
                <a:solidFill>
                  <a:schemeClr val="bg1">
                    <a:lumMod val="95000"/>
                  </a:schemeClr>
                </a:solidFill>
                <a:latin typeface="+mj-lt"/>
              </a:rPr>
              <a:t>Three Great Greek Tragedians:</a:t>
            </a:r>
          </a:p>
          <a:p>
            <a:pPr>
              <a:buNone/>
            </a:pPr>
            <a:r>
              <a:rPr lang="en-US" sz="1800" dirty="0" smtClean="0">
                <a:solidFill>
                  <a:schemeClr val="bg1">
                    <a:lumMod val="95000"/>
                  </a:schemeClr>
                </a:solidFill>
                <a:latin typeface="+mj-lt"/>
              </a:rPr>
              <a:t>		--Aeschylus (525-456 B.C.)	</a:t>
            </a:r>
          </a:p>
          <a:p>
            <a:pPr>
              <a:buNone/>
            </a:pPr>
            <a:r>
              <a:rPr lang="en-US" sz="1800" dirty="0" smtClean="0">
                <a:solidFill>
                  <a:schemeClr val="bg1">
                    <a:lumMod val="95000"/>
                  </a:schemeClr>
                </a:solidFill>
                <a:latin typeface="+mj-lt"/>
              </a:rPr>
              <a:t>		--Sophocles (496-406 B.C.)</a:t>
            </a:r>
          </a:p>
          <a:p>
            <a:pPr>
              <a:buNone/>
            </a:pPr>
            <a:r>
              <a:rPr lang="en-US" sz="1800" dirty="0" smtClean="0">
                <a:solidFill>
                  <a:schemeClr val="bg1">
                    <a:lumMod val="95000"/>
                  </a:schemeClr>
                </a:solidFill>
                <a:latin typeface="+mj-lt"/>
              </a:rPr>
              <a:t>		--Euripides (480-406 B.C.)</a:t>
            </a:r>
          </a:p>
          <a:p>
            <a:r>
              <a:rPr lang="en-US" sz="1800" dirty="0" smtClean="0">
                <a:solidFill>
                  <a:schemeClr val="bg1">
                    <a:lumMod val="95000"/>
                  </a:schemeClr>
                </a:solidFill>
                <a:latin typeface="+mj-lt"/>
              </a:rPr>
              <a:t>Ideas of tragedy comes from Aristotle; he recorded his theories in his book </a:t>
            </a:r>
            <a:r>
              <a:rPr lang="en-US" sz="1800" i="1" dirty="0" smtClean="0">
                <a:solidFill>
                  <a:schemeClr val="bg1">
                    <a:lumMod val="95000"/>
                  </a:schemeClr>
                </a:solidFill>
                <a:latin typeface="+mj-lt"/>
              </a:rPr>
              <a:t>Poetics</a:t>
            </a:r>
          </a:p>
          <a:p>
            <a:pPr>
              <a:buNone/>
            </a:pPr>
            <a:endParaRPr lang="en-US" sz="1800" dirty="0" smtClean="0">
              <a:solidFill>
                <a:schemeClr val="bg1">
                  <a:lumMod val="95000"/>
                </a:schemeClr>
              </a:solidFill>
              <a:latin typeface="+mj-lt"/>
            </a:endParaRPr>
          </a:p>
          <a:p>
            <a:pPr>
              <a:buNone/>
            </a:pPr>
            <a:endParaRPr lang="en-US" dirty="0"/>
          </a:p>
        </p:txBody>
      </p:sp>
      <p:pic>
        <p:nvPicPr>
          <p:cNvPr id="2050" name="Picture 2" descr="http://ampstudents.files.wordpress.com/2009/04/tragic-hero-copy1.jpg"/>
          <p:cNvPicPr>
            <a:picLocks noChangeAspect="1" noChangeArrowheads="1"/>
          </p:cNvPicPr>
          <p:nvPr/>
        </p:nvPicPr>
        <p:blipFill>
          <a:blip r:embed="rId2" cstate="print"/>
          <a:srcRect r="57664"/>
          <a:stretch>
            <a:fillRect/>
          </a:stretch>
        </p:blipFill>
        <p:spPr bwMode="auto">
          <a:xfrm>
            <a:off x="6705600" y="1828800"/>
            <a:ext cx="1981200" cy="350820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Four Characteristics of a Tragic Hero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2999"/>
          </a:xfrm>
          <a:ln>
            <a:noFill/>
          </a:ln>
        </p:spPr>
        <p:txBody>
          <a:bodyPr>
            <a:normAutofit lnSpcReduction="10000"/>
          </a:bodyPr>
          <a:lstStyle/>
          <a:p>
            <a:pPr>
              <a:buSzPct val="70000"/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sz="1800" b="1" dirty="0" smtClean="0">
                <a:solidFill>
                  <a:schemeClr val="bg1">
                    <a:lumMod val="95000"/>
                  </a:schemeClr>
                </a:solidFill>
              </a:rPr>
              <a:t>POSITION:</a:t>
            </a:r>
            <a:r>
              <a:rPr lang="en-US" sz="1800" dirty="0" smtClean="0">
                <a:solidFill>
                  <a:schemeClr val="bg1">
                    <a:lumMod val="95000"/>
                  </a:schemeClr>
                </a:solidFill>
              </a:rPr>
              <a:t>  The hero is royal or noble with great power, usually a king. He is a good, respected man who acts out of good intentions.  He has much to lose.</a:t>
            </a:r>
          </a:p>
          <a:p>
            <a:pPr>
              <a:buNone/>
            </a:pPr>
            <a:endParaRPr lang="en-US" sz="1800" dirty="0" smtClean="0">
              <a:solidFill>
                <a:schemeClr val="bg1">
                  <a:lumMod val="95000"/>
                </a:schemeClr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en-US" sz="1800" b="1" dirty="0" smtClean="0">
                <a:solidFill>
                  <a:schemeClr val="bg1">
                    <a:lumMod val="95000"/>
                  </a:schemeClr>
                </a:solidFill>
              </a:rPr>
              <a:t>TRAGIC FLAW</a:t>
            </a:r>
            <a:r>
              <a:rPr lang="en-US" sz="1800" dirty="0" smtClean="0">
                <a:solidFill>
                  <a:schemeClr val="bg1">
                    <a:lumMod val="95000"/>
                  </a:schemeClr>
                </a:solidFill>
              </a:rPr>
              <a:t> (</a:t>
            </a:r>
            <a:r>
              <a:rPr lang="en-US" sz="1800" i="1" dirty="0" smtClean="0">
                <a:solidFill>
                  <a:schemeClr val="bg1">
                    <a:lumMod val="95000"/>
                  </a:schemeClr>
                </a:solidFill>
              </a:rPr>
              <a:t>Hamartia</a:t>
            </a:r>
            <a:r>
              <a:rPr lang="en-US" sz="1800" dirty="0" smtClean="0">
                <a:solidFill>
                  <a:schemeClr val="bg1">
                    <a:lumMod val="95000"/>
                  </a:schemeClr>
                </a:solidFill>
              </a:rPr>
              <a:t>).  In spite of his good intentions, the hero makes a tragic error which causes his reversal.  The error usually stems from a character flaw, usually pride.</a:t>
            </a:r>
          </a:p>
          <a:p>
            <a:pPr lvl="2">
              <a:buFont typeface="Wingdings" pitchFamily="2" charset="2"/>
              <a:buChar char="q"/>
            </a:pPr>
            <a:r>
              <a:rPr lang="en-US" sz="1800" dirty="0" smtClean="0">
                <a:solidFill>
                  <a:schemeClr val="bg1">
                    <a:lumMod val="95000"/>
                  </a:schemeClr>
                </a:solidFill>
              </a:rPr>
              <a:t> Hamartia:  Tragic Flaw</a:t>
            </a:r>
          </a:p>
          <a:p>
            <a:pPr lvl="2">
              <a:buFont typeface="Wingdings" pitchFamily="2" charset="2"/>
              <a:buChar char="q"/>
            </a:pPr>
            <a:endParaRPr lang="en-US" sz="1000" dirty="0" smtClean="0">
              <a:solidFill>
                <a:schemeClr val="bg1">
                  <a:lumMod val="95000"/>
                </a:schemeClr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en-US" sz="1800" dirty="0" smtClean="0">
                <a:solidFill>
                  <a:schemeClr val="bg1">
                    <a:lumMod val="95000"/>
                  </a:schemeClr>
                </a:solidFill>
              </a:rPr>
              <a:t>  </a:t>
            </a:r>
            <a:r>
              <a:rPr lang="en-US" sz="1800" b="1" dirty="0" smtClean="0">
                <a:solidFill>
                  <a:schemeClr val="bg1">
                    <a:lumMod val="95000"/>
                  </a:schemeClr>
                </a:solidFill>
              </a:rPr>
              <a:t>REVERSAL</a:t>
            </a:r>
            <a:r>
              <a:rPr lang="en-US" sz="1800" dirty="0" smtClean="0">
                <a:solidFill>
                  <a:schemeClr val="bg1">
                    <a:lumMod val="95000"/>
                  </a:schemeClr>
                </a:solidFill>
              </a:rPr>
              <a:t> (</a:t>
            </a:r>
            <a:r>
              <a:rPr lang="en-US" sz="1800" i="1" dirty="0" smtClean="0">
                <a:solidFill>
                  <a:schemeClr val="bg1">
                    <a:lumMod val="95000"/>
                  </a:schemeClr>
                </a:solidFill>
              </a:rPr>
              <a:t>Catastrophe</a:t>
            </a:r>
            <a:r>
              <a:rPr lang="en-US" sz="1800" dirty="0" smtClean="0">
                <a:solidFill>
                  <a:schemeClr val="bg1">
                    <a:lumMod val="95000"/>
                  </a:schemeClr>
                </a:solidFill>
              </a:rPr>
              <a:t>).  Because of his tragic error, the hero suffers a downfall from his happy, envied position to suffering and misery.</a:t>
            </a:r>
          </a:p>
          <a:p>
            <a:pPr lvl="2">
              <a:buFont typeface="Wingdings" pitchFamily="2" charset="2"/>
              <a:buChar char="q"/>
            </a:pPr>
            <a:r>
              <a:rPr lang="en-US" sz="1800" dirty="0" smtClean="0">
                <a:solidFill>
                  <a:schemeClr val="bg1">
                    <a:lumMod val="95000"/>
                  </a:schemeClr>
                </a:solidFill>
              </a:rPr>
              <a:t> Catastrophe: a sudden and widespread disaster , any misfortune, mishap, or failure</a:t>
            </a:r>
          </a:p>
          <a:p>
            <a:pPr>
              <a:buNone/>
            </a:pPr>
            <a:endParaRPr lang="en-US" sz="1800" dirty="0" smtClean="0">
              <a:solidFill>
                <a:schemeClr val="bg1">
                  <a:lumMod val="95000"/>
                </a:schemeClr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en-US" sz="18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1800" b="1" dirty="0" smtClean="0">
                <a:solidFill>
                  <a:schemeClr val="bg1">
                    <a:lumMod val="95000"/>
                  </a:schemeClr>
                </a:solidFill>
              </a:rPr>
              <a:t>RECOGNITION</a:t>
            </a:r>
            <a:r>
              <a:rPr lang="en-US" sz="1800" dirty="0" smtClean="0">
                <a:solidFill>
                  <a:schemeClr val="bg1">
                    <a:lumMod val="95000"/>
                  </a:schemeClr>
                </a:solidFill>
              </a:rPr>
              <a:t> (</a:t>
            </a:r>
            <a:r>
              <a:rPr lang="en-US" sz="1800" i="1" dirty="0" smtClean="0">
                <a:solidFill>
                  <a:schemeClr val="bg1">
                    <a:lumMod val="95000"/>
                  </a:schemeClr>
                </a:solidFill>
              </a:rPr>
              <a:t>Catharsis</a:t>
            </a:r>
            <a:r>
              <a:rPr lang="en-US" sz="1800" dirty="0" smtClean="0">
                <a:solidFill>
                  <a:schemeClr val="bg1">
                    <a:lumMod val="95000"/>
                  </a:schemeClr>
                </a:solidFill>
              </a:rPr>
              <a:t>). The hero realizes that his own flaw or error has caused his reversal.  This recognition always occurs too late for the hero to prevent or escape his reversal.</a:t>
            </a:r>
          </a:p>
          <a:p>
            <a:pPr lvl="2">
              <a:buFont typeface="Wingdings" pitchFamily="2" charset="2"/>
              <a:buChar char="q"/>
            </a:pPr>
            <a:r>
              <a:rPr lang="en-US" sz="1800" dirty="0" smtClean="0">
                <a:solidFill>
                  <a:schemeClr val="bg1">
                    <a:lumMod val="95000"/>
                  </a:schemeClr>
                </a:solidFill>
              </a:rPr>
              <a:t> Catharsis:  An emotional release</a:t>
            </a:r>
          </a:p>
          <a:p>
            <a:pPr>
              <a:buFont typeface="Wingdings" pitchFamily="2" charset="2"/>
              <a:buChar char="q"/>
            </a:pPr>
            <a:endParaRPr lang="en-US" sz="1800" dirty="0" smtClean="0">
              <a:solidFill>
                <a:schemeClr val="bg1">
                  <a:lumMod val="95000"/>
                </a:schemeClr>
              </a:solidFill>
            </a:endParaRPr>
          </a:p>
          <a:p>
            <a:pPr>
              <a:buNone/>
            </a:pPr>
            <a:endParaRPr lang="en-US" sz="1800" dirty="0" smtClean="0">
              <a:solidFill>
                <a:schemeClr val="bg1">
                  <a:lumMod val="95000"/>
                </a:schemeClr>
              </a:solidFill>
            </a:endParaRPr>
          </a:p>
          <a:p>
            <a:endParaRPr lang="en-US" sz="1800" dirty="0" smtClean="0"/>
          </a:p>
          <a:p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Citied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>
                <a:solidFill>
                  <a:schemeClr val="bg1">
                    <a:lumMod val="95000"/>
                  </a:schemeClr>
                </a:solidFill>
                <a:latin typeface="+mj-lt"/>
              </a:rPr>
              <a:t>"Aeschylus." </a:t>
            </a:r>
            <a:r>
              <a:rPr lang="en-US" sz="1800" i="1" dirty="0" smtClean="0">
                <a:solidFill>
                  <a:schemeClr val="bg1">
                    <a:lumMod val="95000"/>
                  </a:schemeClr>
                </a:solidFill>
                <a:latin typeface="+mj-lt"/>
              </a:rPr>
              <a:t>Aeschylus</a:t>
            </a:r>
            <a:r>
              <a:rPr lang="en-US" sz="1800" dirty="0" smtClean="0">
                <a:solidFill>
                  <a:schemeClr val="bg1">
                    <a:lumMod val="95000"/>
                  </a:schemeClr>
                </a:solidFill>
                <a:latin typeface="+mj-lt"/>
              </a:rPr>
              <a:t>. Web. 8 Feb. 2010. &lt;http://www.slideshare.net/sstuckey/aeschylus&gt;.</a:t>
            </a:r>
          </a:p>
          <a:p>
            <a:endParaRPr lang="en-US" sz="1800" dirty="0" smtClean="0">
              <a:solidFill>
                <a:schemeClr val="bg1">
                  <a:lumMod val="95000"/>
                </a:schemeClr>
              </a:solidFill>
              <a:latin typeface="+mj-lt"/>
            </a:endParaRPr>
          </a:p>
          <a:p>
            <a:r>
              <a:rPr lang="en-US" sz="1800" dirty="0" smtClean="0">
                <a:solidFill>
                  <a:schemeClr val="bg1">
                    <a:lumMod val="95000"/>
                  </a:schemeClr>
                </a:solidFill>
                <a:latin typeface="+mj-lt"/>
              </a:rPr>
              <a:t>"Greek Tragedy." </a:t>
            </a:r>
            <a:r>
              <a:rPr lang="en-US" sz="1800" i="1" dirty="0" smtClean="0">
                <a:solidFill>
                  <a:schemeClr val="bg1">
                    <a:lumMod val="95000"/>
                  </a:schemeClr>
                </a:solidFill>
                <a:latin typeface="+mj-lt"/>
              </a:rPr>
              <a:t>Http://faculty.musowls.org/Sheltont/Literature/HO(TragicHero).htm</a:t>
            </a:r>
            <a:r>
              <a:rPr lang="en-US" sz="1800" dirty="0" smtClean="0">
                <a:solidFill>
                  <a:schemeClr val="bg1">
                    <a:lumMod val="95000"/>
                  </a:schemeClr>
                </a:solidFill>
                <a:latin typeface="+mj-lt"/>
              </a:rPr>
              <a:t>. Web. 8 Feb. 2010. &lt;http://faculty.musowls.org/Sheltont/Literature/HO(TragicHero).htm&gt;.</a:t>
            </a:r>
          </a:p>
          <a:p>
            <a:endParaRPr lang="en-US" sz="1800" dirty="0">
              <a:solidFill>
                <a:schemeClr val="bg1">
                  <a:lumMod val="95000"/>
                </a:schemeClr>
              </a:solidFill>
              <a:latin typeface="+mj-lt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84</TotalTime>
  <Words>415</Words>
  <Application>Microsoft Office PowerPoint</Application>
  <PresentationFormat>On-screen Show (4:3)</PresentationFormat>
  <Paragraphs>60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Module</vt:lpstr>
      <vt:lpstr>Qualities of a Greek Tragic Hero</vt:lpstr>
      <vt:lpstr>Frayer: Tragic Hero</vt:lpstr>
      <vt:lpstr>Tragic Hero</vt:lpstr>
      <vt:lpstr>Tragic Hero</vt:lpstr>
      <vt:lpstr>Four Characteristics of a Tragic Hero</vt:lpstr>
      <vt:lpstr>Work Citied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Anuradhika Lepoth</dc:creator>
  <cp:lastModifiedBy>xp</cp:lastModifiedBy>
  <cp:revision>15</cp:revision>
  <dcterms:created xsi:type="dcterms:W3CDTF">2010-02-09T01:23:11Z</dcterms:created>
  <dcterms:modified xsi:type="dcterms:W3CDTF">2010-02-10T04:46:05Z</dcterms:modified>
</cp:coreProperties>
</file>